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3" r:id="rId8"/>
    <p:sldId id="264" r:id="rId9"/>
    <p:sldId id="265" r:id="rId10"/>
    <p:sldId id="266" r:id="rId11"/>
    <p:sldId id="260" r:id="rId12"/>
    <p:sldId id="267" r:id="rId13"/>
    <p:sldId id="268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4CCF8-5005-4BD6-9725-4AD7428ADA25}" type="datetimeFigureOut">
              <a:rPr lang="en-US" smtClean="0"/>
              <a:t>7/8/2022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A0A2-E925-4B63-B836-F148294B73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60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4CCF8-5005-4BD6-9725-4AD7428ADA25}" type="datetimeFigureOut">
              <a:rPr lang="en-US" smtClean="0"/>
              <a:t>7/8/2022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A0A2-E925-4B63-B836-F148294B73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38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4CCF8-5005-4BD6-9725-4AD7428ADA25}" type="datetimeFigureOut">
              <a:rPr lang="en-US" smtClean="0"/>
              <a:t>7/8/2022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A0A2-E925-4B63-B836-F148294B73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120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4CCF8-5005-4BD6-9725-4AD7428ADA25}" type="datetimeFigureOut">
              <a:rPr lang="en-US" smtClean="0"/>
              <a:t>7/8/2022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A0A2-E925-4B63-B836-F148294B73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83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4CCF8-5005-4BD6-9725-4AD7428ADA25}" type="datetimeFigureOut">
              <a:rPr lang="en-US" smtClean="0"/>
              <a:t>7/8/2022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A0A2-E925-4B63-B836-F148294B73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4CCF8-5005-4BD6-9725-4AD7428ADA25}" type="datetimeFigureOut">
              <a:rPr lang="en-US" smtClean="0"/>
              <a:t>7/8/2022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A0A2-E925-4B63-B836-F148294B73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301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4CCF8-5005-4BD6-9725-4AD7428ADA25}" type="datetimeFigureOut">
              <a:rPr lang="en-US" smtClean="0"/>
              <a:t>7/8/2022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A0A2-E925-4B63-B836-F148294B73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539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4CCF8-5005-4BD6-9725-4AD7428ADA25}" type="datetimeFigureOut">
              <a:rPr lang="en-US" smtClean="0"/>
              <a:t>7/8/2022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A0A2-E925-4B63-B836-F148294B73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175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4CCF8-5005-4BD6-9725-4AD7428ADA25}" type="datetimeFigureOut">
              <a:rPr lang="en-US" smtClean="0"/>
              <a:t>7/8/2022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A0A2-E925-4B63-B836-F148294B73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527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4CCF8-5005-4BD6-9725-4AD7428ADA25}" type="datetimeFigureOut">
              <a:rPr lang="en-US" smtClean="0"/>
              <a:t>7/8/2022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A0A2-E925-4B63-B836-F148294B73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0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4CCF8-5005-4BD6-9725-4AD7428ADA25}" type="datetimeFigureOut">
              <a:rPr lang="en-US" smtClean="0"/>
              <a:t>7/8/2022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A0A2-E925-4B63-B836-F148294B73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852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4CCF8-5005-4BD6-9725-4AD7428ADA25}" type="datetimeFigureOut">
              <a:rPr lang="en-US" smtClean="0"/>
              <a:t>7/8/2022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5A0A2-E925-4B63-B836-F148294B73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222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f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9768" y="1122363"/>
            <a:ext cx="5129784" cy="2387600"/>
          </a:xfrm>
        </p:spPr>
        <p:txBody>
          <a:bodyPr>
            <a:normAutofit/>
          </a:bodyPr>
          <a:lstStyle/>
          <a:p>
            <a:r>
              <a:rPr lang="es-MX" sz="7200" b="1" dirty="0" err="1" smtClean="0">
                <a:solidFill>
                  <a:schemeClr val="accent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IDOLATRíA</a:t>
            </a:r>
            <a:r>
              <a:rPr lang="es-MX" sz="7200" b="1" dirty="0" smtClean="0">
                <a:solidFill>
                  <a:schemeClr val="accent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MODERNA </a:t>
            </a:r>
            <a:endParaRPr lang="en-US" sz="7200" b="1" dirty="0">
              <a:solidFill>
                <a:schemeClr val="accent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95756" y="3885502"/>
            <a:ext cx="3797808" cy="1655762"/>
          </a:xfrm>
        </p:spPr>
        <p:txBody>
          <a:bodyPr>
            <a:normAutofit/>
          </a:bodyPr>
          <a:lstStyle/>
          <a:p>
            <a:r>
              <a:rPr lang="es-MX" sz="4400" b="1" dirty="0" smtClean="0"/>
              <a:t>(1Cor. 8:5-6)</a:t>
            </a:r>
            <a:endParaRPr lang="en-US" sz="44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52" y="100584"/>
            <a:ext cx="6513576" cy="651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58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944" y="0"/>
            <a:ext cx="6504432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7563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Introducción 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8056" y="1069848"/>
            <a:ext cx="11301984" cy="5440680"/>
          </a:xfrm>
        </p:spPr>
        <p:txBody>
          <a:bodyPr>
            <a:normAutofit/>
          </a:bodyPr>
          <a:lstStyle/>
          <a:p>
            <a:r>
              <a:rPr lang="es-MX" sz="4800" b="1" dirty="0" smtClean="0"/>
              <a:t>¿En que pensamos cuando escuchamos la palabra Idolatría?</a:t>
            </a:r>
          </a:p>
          <a:p>
            <a:r>
              <a:rPr lang="es-MX" sz="4800" b="1" dirty="0" smtClean="0"/>
              <a:t>Los Cristianos pensamos en que estamos exentos de ese problema</a:t>
            </a:r>
          </a:p>
          <a:p>
            <a:r>
              <a:rPr lang="es-MX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hay de la Idolatría Moderna?</a:t>
            </a:r>
            <a:endParaRPr lang="en-US" sz="4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8501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9768" y="416560"/>
            <a:ext cx="5129784" cy="3332480"/>
          </a:xfrm>
        </p:spPr>
        <p:txBody>
          <a:bodyPr>
            <a:normAutofit/>
          </a:bodyPr>
          <a:lstStyle/>
          <a:p>
            <a:r>
              <a:rPr lang="es-MX" sz="7200" b="1" dirty="0" smtClean="0">
                <a:solidFill>
                  <a:schemeClr val="accent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I. </a:t>
            </a:r>
            <a:br>
              <a:rPr lang="es-MX" sz="7200" b="1" dirty="0" smtClean="0">
                <a:solidFill>
                  <a:schemeClr val="accent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s-MX" sz="7200" b="1" dirty="0" smtClean="0">
                <a:solidFill>
                  <a:schemeClr val="accent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¿Qué es Idolatría?</a:t>
            </a:r>
            <a:endParaRPr lang="en-US" sz="7200" b="1" dirty="0">
              <a:solidFill>
                <a:schemeClr val="accent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95756" y="4586542"/>
            <a:ext cx="3797808" cy="788098"/>
          </a:xfrm>
        </p:spPr>
        <p:txBody>
          <a:bodyPr>
            <a:normAutofit/>
          </a:bodyPr>
          <a:lstStyle/>
          <a:p>
            <a:r>
              <a:rPr lang="es-MX" sz="4400" b="1" dirty="0" smtClean="0"/>
              <a:t>(Éxodo 20:1-5)</a:t>
            </a:r>
            <a:endParaRPr lang="en-US" sz="44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0"/>
            <a:ext cx="6608762" cy="660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67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944" y="0"/>
            <a:ext cx="6504432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7563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I. </a:t>
            </a:r>
            <a:r>
              <a:rPr lang="es-MX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¿Qué es Idolatría?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8056" y="1069848"/>
            <a:ext cx="11301984" cy="5440680"/>
          </a:xfrm>
        </p:spPr>
        <p:txBody>
          <a:bodyPr>
            <a:normAutofit fontScale="92500"/>
          </a:bodyPr>
          <a:lstStyle/>
          <a:p>
            <a:r>
              <a:rPr lang="es-MX" sz="3600" b="1" dirty="0" smtClean="0"/>
              <a:t>Es la Adoración a ídolos</a:t>
            </a:r>
          </a:p>
          <a:p>
            <a:r>
              <a:rPr lang="es-MX" sz="3600" b="1" dirty="0"/>
              <a:t>E</a:t>
            </a:r>
            <a:r>
              <a:rPr lang="es-MX" sz="3600" b="1" dirty="0" smtClean="0"/>
              <a:t>s </a:t>
            </a:r>
            <a:r>
              <a:rPr lang="es-MX" sz="3600" b="1" dirty="0"/>
              <a:t>la adoración o el culto que se tributa a </a:t>
            </a:r>
            <a:r>
              <a:rPr lang="es-MX" sz="3600" b="1" dirty="0">
                <a:solidFill>
                  <a:srgbClr val="FF0000"/>
                </a:solidFill>
              </a:rPr>
              <a:t>entidades, objetos, imágenes o elementos naturales </a:t>
            </a:r>
            <a:r>
              <a:rPr lang="es-MX" sz="3600" b="1" dirty="0"/>
              <a:t>que se consideran dotados de poder divino, </a:t>
            </a:r>
            <a:r>
              <a:rPr lang="es-MX" sz="3600" b="1" dirty="0">
                <a:solidFill>
                  <a:srgbClr val="FF0000"/>
                </a:solidFill>
              </a:rPr>
              <a:t>o también a divinidades falsas. </a:t>
            </a:r>
            <a:endParaRPr lang="en-US" sz="3600" b="1" dirty="0">
              <a:solidFill>
                <a:srgbClr val="FF0000"/>
              </a:solidFill>
            </a:endParaRPr>
          </a:p>
          <a:p>
            <a:r>
              <a:rPr lang="es-MX" sz="3900" b="1" dirty="0" smtClean="0"/>
              <a:t>La </a:t>
            </a:r>
            <a:r>
              <a:rPr lang="es-MX" sz="3900" b="1" dirty="0"/>
              <a:t>idolatría no consiste únicamente en postrarse ante una imagen, sino también en adorar con imágenes o sin ellas a dioses que no son el Señor de Israel. </a:t>
            </a:r>
            <a:endParaRPr lang="es-MX" sz="3900" b="1" dirty="0" smtClean="0"/>
          </a:p>
          <a:p>
            <a:r>
              <a:rPr lang="es-MX" sz="3900" b="1" dirty="0"/>
              <a:t>En el Nuevo Testamento </a:t>
            </a:r>
            <a:r>
              <a:rPr lang="es-MX" sz="3900" b="1" dirty="0">
                <a:solidFill>
                  <a:srgbClr val="FF0000"/>
                </a:solidFill>
              </a:rPr>
              <a:t>se aplica también a la excesiva valoración de cualquier criatura, </a:t>
            </a:r>
            <a:r>
              <a:rPr lang="es-MX" sz="3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modo que esta toma el lugar del Creador.</a:t>
            </a:r>
          </a:p>
          <a:p>
            <a:endParaRPr lang="en-US" sz="3900" b="1" dirty="0"/>
          </a:p>
          <a:p>
            <a:endParaRPr lang="en-US" sz="39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148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944" y="0"/>
            <a:ext cx="6504432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1248" y="251143"/>
            <a:ext cx="10515600" cy="567563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I. </a:t>
            </a:r>
            <a:r>
              <a:rPr lang="es-MX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¿Qué es Idolatría?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8056" y="1069848"/>
            <a:ext cx="11301984" cy="5440680"/>
          </a:xfrm>
        </p:spPr>
        <p:txBody>
          <a:bodyPr>
            <a:normAutofit fontScale="92500" lnSpcReduction="10000"/>
          </a:bodyPr>
          <a:lstStyle/>
          <a:p>
            <a:r>
              <a:rPr lang="es-ES" sz="3600" b="1" dirty="0" smtClean="0"/>
              <a:t>Dios </a:t>
            </a:r>
            <a:r>
              <a:rPr lang="es-ES" sz="3600" b="1" dirty="0"/>
              <a:t>todas estas palabras, diciendo: </a:t>
            </a:r>
            <a:endParaRPr lang="es-ES" sz="3600" b="1" dirty="0" smtClean="0"/>
          </a:p>
          <a:p>
            <a:r>
              <a:rPr lang="es-E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 </a:t>
            </a:r>
            <a:r>
              <a:rPr lang="es-E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soy Jehová tu Dios</a:t>
            </a:r>
            <a:r>
              <a:rPr lang="es-ES" sz="3600" b="1" dirty="0"/>
              <a:t>, que te saqué de la tierra de Egipto, de casa de servidumbre. </a:t>
            </a:r>
          </a:p>
          <a:p>
            <a:r>
              <a:rPr lang="es-E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</a:t>
            </a:r>
            <a:r>
              <a:rPr lang="es-E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tendrás dioses ajenos delante de mí. </a:t>
            </a:r>
          </a:p>
          <a:p>
            <a:r>
              <a:rPr lang="es-E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</a:t>
            </a:r>
            <a:r>
              <a:rPr lang="es-E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 harás imagen</a:t>
            </a:r>
            <a:r>
              <a:rPr lang="es-ES" sz="3600" b="1" dirty="0"/>
              <a:t>, ni ninguna semejanza de lo que esté arriba en el cielo, ni abajo en la tierra, ni en las aguas debajo de la tierra. </a:t>
            </a:r>
          </a:p>
          <a:p>
            <a:r>
              <a:rPr lang="es-E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</a:t>
            </a:r>
            <a:r>
              <a:rPr lang="es-E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 inclinarás a ellas, ni las honrarás</a:t>
            </a:r>
            <a:r>
              <a:rPr lang="es-ES" sz="3600" b="1" dirty="0" smtClean="0"/>
              <a:t>; </a:t>
            </a:r>
            <a:r>
              <a:rPr lang="es-ES" sz="3600" b="1" dirty="0"/>
              <a:t>porque yo soy Jehová tu Dios, fuerte, celoso, que visito la maldad de los padres sobre los hijos hasta la tercera y cuarta generación de los que me aborrecen, </a:t>
            </a:r>
            <a:r>
              <a:rPr lang="es-ES" sz="3600" b="1" dirty="0" smtClean="0"/>
              <a:t>y </a:t>
            </a:r>
            <a:r>
              <a:rPr lang="es-ES" sz="3600" b="1" dirty="0"/>
              <a:t>hago misericordia a millares, a los que me aman y guardan mis </a:t>
            </a:r>
            <a:r>
              <a:rPr lang="es-ES" sz="3600" b="1" dirty="0" smtClean="0"/>
              <a:t>mandamientos </a:t>
            </a:r>
            <a:r>
              <a:rPr lang="es-MX" sz="3600" b="1" dirty="0" smtClean="0">
                <a:solidFill>
                  <a:srgbClr val="FF0000"/>
                </a:solidFill>
              </a:rPr>
              <a:t>(Éxodo 20:1-6)</a:t>
            </a:r>
            <a:endParaRPr lang="en-US" sz="3900" b="1" dirty="0">
              <a:solidFill>
                <a:srgbClr val="FF0000"/>
              </a:solidFill>
            </a:endParaRPr>
          </a:p>
          <a:p>
            <a:endParaRPr lang="en-US" sz="39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405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87528" y="599440"/>
            <a:ext cx="5482336" cy="4531360"/>
          </a:xfrm>
        </p:spPr>
        <p:txBody>
          <a:bodyPr>
            <a:normAutofit fontScale="90000"/>
          </a:bodyPr>
          <a:lstStyle/>
          <a:p>
            <a:r>
              <a:rPr lang="es-MX" sz="7200" b="1" dirty="0" smtClean="0">
                <a:solidFill>
                  <a:schemeClr val="accent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II. </a:t>
            </a:r>
            <a:r>
              <a:rPr lang="es-MX" sz="7200" b="1" dirty="0">
                <a:solidFill>
                  <a:schemeClr val="accent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s-MX" sz="7200" b="1" dirty="0">
                <a:solidFill>
                  <a:schemeClr val="accent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s-MX" sz="7200" b="1" dirty="0" smtClean="0">
                <a:solidFill>
                  <a:schemeClr val="accent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El </a:t>
            </a:r>
            <a:r>
              <a:rPr lang="es-MX" sz="7200" b="1" dirty="0" smtClean="0">
                <a:solidFill>
                  <a:schemeClr val="accent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Desarrollo de la Idolatría </a:t>
            </a:r>
            <a:endParaRPr lang="en-US" sz="7200" b="1" dirty="0">
              <a:solidFill>
                <a:schemeClr val="accent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53516" y="5714302"/>
            <a:ext cx="3797808" cy="788098"/>
          </a:xfrm>
        </p:spPr>
        <p:txBody>
          <a:bodyPr>
            <a:normAutofit/>
          </a:bodyPr>
          <a:lstStyle/>
          <a:p>
            <a:r>
              <a:rPr lang="es-MX" sz="4400" b="1" dirty="0" smtClean="0"/>
              <a:t>(Rom.1:18-28)</a:t>
            </a:r>
            <a:endParaRPr lang="en-US" sz="44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3" y="96012"/>
            <a:ext cx="4264152" cy="395303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521" y="0"/>
            <a:ext cx="3242463" cy="404904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269" y="3940301"/>
            <a:ext cx="3988499" cy="291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2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944" y="0"/>
            <a:ext cx="6504432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1248" y="251143"/>
            <a:ext cx="10515600" cy="567563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II. El Desarrollo de la Idolatría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8056" y="1069848"/>
            <a:ext cx="11301984" cy="5440680"/>
          </a:xfrm>
        </p:spPr>
        <p:txBody>
          <a:bodyPr>
            <a:normAutofit/>
          </a:bodyPr>
          <a:lstStyle/>
          <a:p>
            <a:r>
              <a:rPr lang="es-MX" sz="3600" b="1" dirty="0" smtClean="0"/>
              <a:t>En realidad el hombre empezó a cambiar a Dios desde que desobedeció Su Mandamiento</a:t>
            </a:r>
          </a:p>
          <a:p>
            <a:r>
              <a:rPr lang="es-MX" sz="3600" b="1" dirty="0" smtClean="0">
                <a:solidFill>
                  <a:srgbClr val="FF0000"/>
                </a:solidFill>
              </a:rPr>
              <a:t>Los descendientes de Caín </a:t>
            </a:r>
            <a:r>
              <a:rPr lang="es-MX" sz="3600" b="1" dirty="0" smtClean="0"/>
              <a:t>se olvidaron por completo de Dios (Gen.4:14-24)</a:t>
            </a:r>
          </a:p>
          <a:p>
            <a:r>
              <a:rPr lang="es-MX" sz="3600" b="1" dirty="0" smtClean="0">
                <a:solidFill>
                  <a:srgbClr val="FF0000"/>
                </a:solidFill>
              </a:rPr>
              <a:t>La Generación antediluviana </a:t>
            </a:r>
            <a:r>
              <a:rPr lang="es-MX" sz="3600" b="1" dirty="0" smtClean="0"/>
              <a:t>se apartó por completo de Dios (Gen.6:1-7)</a:t>
            </a:r>
          </a:p>
          <a:p>
            <a:r>
              <a:rPr lang="es-MX" sz="3600" b="1" dirty="0" smtClean="0"/>
              <a:t>Después del diluvio </a:t>
            </a:r>
            <a:r>
              <a:rPr lang="es-MX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adoración a ídolos apareció en los nuevos pobladores de la tierra</a:t>
            </a:r>
          </a:p>
          <a:p>
            <a:endParaRPr lang="en-US" sz="3900" b="1" dirty="0"/>
          </a:p>
          <a:p>
            <a:endParaRPr lang="en-US" sz="39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889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"/>
            <a:ext cx="12192000" cy="676656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1248" y="251143"/>
            <a:ext cx="10515600" cy="567563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II. El Desarrollo de la Idolatría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8056" y="1069848"/>
            <a:ext cx="11301984" cy="5440680"/>
          </a:xfrm>
        </p:spPr>
        <p:txBody>
          <a:bodyPr>
            <a:normAutofit/>
          </a:bodyPr>
          <a:lstStyle/>
          <a:p>
            <a:r>
              <a:rPr lang="es-MX" sz="3200" b="1" i="1" dirty="0"/>
              <a:t>En el antiguo Egipto </a:t>
            </a:r>
            <a:r>
              <a:rPr lang="es-MX" sz="3200" dirty="0"/>
              <a:t>se acostumbraba representar a los dioses en forma de animales (toro, halcón, etc.) o con forma humana y algunas características animales (hombre con cabeza de chacal o de toro). </a:t>
            </a:r>
            <a:endParaRPr lang="en-US" sz="3200" b="1" dirty="0"/>
          </a:p>
          <a:p>
            <a:r>
              <a:rPr lang="es-MX" sz="3200" b="1" i="1" dirty="0"/>
              <a:t>En Mesopotamia, </a:t>
            </a:r>
            <a:r>
              <a:rPr lang="es-MX" sz="3200" dirty="0" smtClean="0"/>
              <a:t>preferían </a:t>
            </a:r>
            <a:r>
              <a:rPr lang="es-MX" sz="3200" dirty="0"/>
              <a:t>imágenes con forma humana, hechas de madera y cubiertas de oro </a:t>
            </a:r>
            <a:r>
              <a:rPr lang="es-MX" sz="3200" dirty="0"/>
              <a:t>(</a:t>
            </a:r>
            <a:r>
              <a:rPr lang="es-MX" sz="3200" dirty="0" smtClean="0"/>
              <a:t>Dan.2:31- 45</a:t>
            </a:r>
            <a:r>
              <a:rPr lang="es-MX" sz="3200" dirty="0"/>
              <a:t>). </a:t>
            </a:r>
            <a:endParaRPr lang="es-MX" sz="3200" dirty="0" smtClean="0"/>
          </a:p>
          <a:p>
            <a:r>
              <a:rPr lang="es-MX" sz="3200" b="1" i="1" dirty="0"/>
              <a:t>En Persia</a:t>
            </a:r>
            <a:r>
              <a:rPr lang="es-MX" sz="3200" dirty="0"/>
              <a:t> había una multitud de </a:t>
            </a:r>
            <a:r>
              <a:rPr lang="es-MX" sz="3200" dirty="0" smtClean="0"/>
              <a:t>dioses, pero </a:t>
            </a:r>
            <a:r>
              <a:rPr lang="es-MX" sz="3200" dirty="0"/>
              <a:t>con el tiempo la </a:t>
            </a:r>
            <a:r>
              <a:rPr lang="es-MX" sz="3200" dirty="0" smtClean="0"/>
              <a:t>se </a:t>
            </a:r>
            <a:r>
              <a:rPr lang="es-MX" sz="3200" dirty="0"/>
              <a:t>fue </a:t>
            </a:r>
            <a:r>
              <a:rPr lang="es-MX" sz="3200" dirty="0" smtClean="0"/>
              <a:t>centrando </a:t>
            </a:r>
            <a:r>
              <a:rPr lang="es-MX" sz="3200" dirty="0"/>
              <a:t>en el dios </a:t>
            </a:r>
            <a:r>
              <a:rPr lang="es-MX" sz="3200" b="1" dirty="0" err="1"/>
              <a:t>Ahura-mazda</a:t>
            </a:r>
            <a:r>
              <a:rPr lang="es-MX" sz="3200" b="1" dirty="0"/>
              <a:t>,</a:t>
            </a:r>
            <a:r>
              <a:rPr lang="es-MX" sz="3200" dirty="0"/>
              <a:t> al que se presentaba como un hombre con alas de ave.</a:t>
            </a:r>
            <a:endParaRPr lang="en-US" sz="3200" dirty="0"/>
          </a:p>
          <a:p>
            <a:r>
              <a:rPr lang="es-MX" sz="3200" b="1" dirty="0" smtClean="0"/>
              <a:t>En Canaán </a:t>
            </a:r>
            <a:r>
              <a:rPr lang="es-MX" sz="3200" b="1" dirty="0"/>
              <a:t>giraba alrededor de BAAL</a:t>
            </a:r>
            <a:r>
              <a:rPr lang="es-MX" sz="3200" dirty="0"/>
              <a:t>, </a:t>
            </a:r>
            <a:r>
              <a:rPr lang="es-MX" sz="3200" b="1" dirty="0" smtClean="0"/>
              <a:t>ASTEROT</a:t>
            </a:r>
            <a:r>
              <a:rPr lang="es-MX" sz="3200" b="1" dirty="0"/>
              <a:t>; BEL; DAGÓN; MOLOC; NISROC; NEBO; QUEMOS; TERAFÍN, etc.).</a:t>
            </a:r>
            <a:r>
              <a:rPr lang="es-MX" sz="3200" dirty="0"/>
              <a:t> </a:t>
            </a:r>
            <a:endParaRPr lang="en-US" sz="3200" dirty="0"/>
          </a:p>
          <a:p>
            <a:endParaRPr lang="en-US" sz="3200" dirty="0"/>
          </a:p>
          <a:p>
            <a:endParaRPr lang="en-US" sz="39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859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"/>
            <a:ext cx="12192000" cy="676656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1248" y="251143"/>
            <a:ext cx="10515600" cy="567563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II. El Desarrollo de la Idolatría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8056" y="1069848"/>
            <a:ext cx="11301984" cy="5440680"/>
          </a:xfrm>
        </p:spPr>
        <p:txBody>
          <a:bodyPr>
            <a:normAutofit/>
          </a:bodyPr>
          <a:lstStyle/>
          <a:p>
            <a:r>
              <a:rPr lang="es-MX" sz="3200" b="1" dirty="0"/>
              <a:t>Al surgir el cristianismo, sus seguidores tomaron de Israel este fervor contra la idolatría </a:t>
            </a:r>
            <a:endParaRPr lang="es-MX" sz="3200" b="1" dirty="0" smtClean="0"/>
          </a:p>
          <a:p>
            <a:r>
              <a:rPr lang="es-MX" sz="3200" b="1" dirty="0" smtClean="0"/>
              <a:t>Sin embargo tuvieron que enfrentarse a la idolatría del mundo </a:t>
            </a:r>
            <a:r>
              <a:rPr lang="es-MX" sz="3200" b="1" dirty="0" err="1"/>
              <a:t>G</a:t>
            </a:r>
            <a:r>
              <a:rPr lang="es-MX" sz="3200" b="1" dirty="0" err="1" smtClean="0"/>
              <a:t>recoromano</a:t>
            </a:r>
            <a:r>
              <a:rPr lang="es-MX" sz="3200" b="1" dirty="0" smtClean="0"/>
              <a:t> </a:t>
            </a:r>
          </a:p>
          <a:p>
            <a:r>
              <a:rPr lang="es-MX" sz="3200" b="1" dirty="0" smtClean="0"/>
              <a:t>Uno de los grandes problemas fue el culto al Emperador </a:t>
            </a:r>
          </a:p>
          <a:p>
            <a:r>
              <a:rPr lang="es-MX" sz="3200" b="1" dirty="0" smtClean="0"/>
              <a:t>Posteriormente, es la adoración a imágenes de santos muertos, la idolatría a la que se enfrenta la iglesia </a:t>
            </a:r>
            <a:endParaRPr lang="en-US" sz="3200" b="1" dirty="0"/>
          </a:p>
          <a:p>
            <a:endParaRPr lang="en-US" sz="39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799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"/>
            <a:ext cx="12192000" cy="676656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1248" y="251143"/>
            <a:ext cx="10515600" cy="567563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II. El Desarrollo de la Idolatría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8056" y="1069848"/>
            <a:ext cx="11301984" cy="5440680"/>
          </a:xfrm>
        </p:spPr>
        <p:txBody>
          <a:bodyPr>
            <a:normAutofit/>
          </a:bodyPr>
          <a:lstStyle/>
          <a:p>
            <a:r>
              <a:rPr lang="es-ES" sz="6000" b="1" dirty="0" smtClean="0"/>
              <a:t>Analice Romanos 1</a:t>
            </a:r>
            <a:r>
              <a:rPr lang="es-MX" sz="6000" b="1" dirty="0" smtClean="0"/>
              <a:t>:18-28</a:t>
            </a:r>
            <a:endParaRPr lang="en-US" sz="6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064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6088" y="894080"/>
            <a:ext cx="5129784" cy="3484880"/>
          </a:xfrm>
        </p:spPr>
        <p:txBody>
          <a:bodyPr>
            <a:normAutofit/>
          </a:bodyPr>
          <a:lstStyle/>
          <a:p>
            <a:r>
              <a:rPr lang="es-MX" sz="7200" b="1" dirty="0" smtClean="0">
                <a:solidFill>
                  <a:schemeClr val="accent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III. </a:t>
            </a:r>
            <a:br>
              <a:rPr lang="es-MX" sz="7200" b="1" dirty="0" smtClean="0">
                <a:solidFill>
                  <a:schemeClr val="accent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s-MX" sz="7200" b="1" dirty="0" smtClean="0">
                <a:solidFill>
                  <a:schemeClr val="accent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Los ídolos Modernos</a:t>
            </a:r>
            <a:endParaRPr lang="en-US" sz="7200" b="1" dirty="0">
              <a:solidFill>
                <a:schemeClr val="accent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62076" y="4891342"/>
            <a:ext cx="3797808" cy="788098"/>
          </a:xfrm>
        </p:spPr>
        <p:txBody>
          <a:bodyPr>
            <a:normAutofit/>
          </a:bodyPr>
          <a:lstStyle/>
          <a:p>
            <a:r>
              <a:rPr lang="es-MX" sz="4400" b="1" dirty="0" smtClean="0"/>
              <a:t>(Éxodo 20:1-5)</a:t>
            </a:r>
            <a:endParaRPr lang="en-US" sz="44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179" y="1338580"/>
            <a:ext cx="6898821" cy="386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62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1248" y="251143"/>
            <a:ext cx="10515600" cy="567563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III. Los Ídolos Modernos 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8056" y="1069848"/>
            <a:ext cx="11301984" cy="5440680"/>
          </a:xfrm>
        </p:spPr>
        <p:txBody>
          <a:bodyPr>
            <a:normAutofit/>
          </a:bodyPr>
          <a:lstStyle/>
          <a:p>
            <a:r>
              <a:rPr lang="es-MX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Materialismo</a:t>
            </a:r>
            <a:r>
              <a:rPr lang="es-MX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s-MX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Cambiamos a Dios por posesiones materiales</a:t>
            </a:r>
          </a:p>
          <a:p>
            <a:r>
              <a:rPr lang="es-MX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Avaricia es idolatría (Col.3:5)</a:t>
            </a:r>
          </a:p>
          <a:p>
            <a:r>
              <a:rPr lang="es-MX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Raíz de todos los males es el amor al dinero (1Tim</a:t>
            </a:r>
            <a:r>
              <a:rPr lang="en-US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.6</a:t>
            </a:r>
            <a:r>
              <a:rPr lang="es-MX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:9-10; 17)</a:t>
            </a:r>
          </a:p>
          <a:p>
            <a:r>
              <a:rPr lang="es-MX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que ama el dinero, no se sacia de él (Ecl.5:10)</a:t>
            </a:r>
            <a:endParaRPr lang="en-US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370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1248" y="251143"/>
            <a:ext cx="10515600" cy="567563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III. Los Ídolos Modernos 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8056" y="1069848"/>
            <a:ext cx="11301984" cy="5440680"/>
          </a:xfrm>
        </p:spPr>
        <p:txBody>
          <a:bodyPr>
            <a:normAutofit/>
          </a:bodyPr>
          <a:lstStyle/>
          <a:p>
            <a:r>
              <a:rPr lang="es-MX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Trabajo</a:t>
            </a:r>
            <a:r>
              <a:rPr lang="es-MX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s-MX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Cambiamos a Dios por el trabajo</a:t>
            </a:r>
            <a:endParaRPr lang="es-MX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3500" b="1" dirty="0" smtClean="0"/>
              <a:t>Porque </a:t>
            </a:r>
            <a:r>
              <a:rPr lang="es-ES" sz="3500" b="1" dirty="0"/>
              <a:t>¿qué tiene el hombre de todo su trabajo, y de la fatiga de su corazón, con que se afana debajo del sol? </a:t>
            </a:r>
          </a:p>
          <a:p>
            <a:r>
              <a:rPr lang="es-ES" sz="3500" b="1" dirty="0" smtClean="0"/>
              <a:t>Porque </a:t>
            </a:r>
            <a:r>
              <a:rPr lang="es-ES" sz="3500" b="1" dirty="0"/>
              <a:t>todos sus días no son sino dolores, y sus trabajos molestias; aun de noche su corazón no reposa. Esto también es vanidad. </a:t>
            </a:r>
            <a:endParaRPr lang="es-ES" sz="3500" b="1" dirty="0" smtClean="0"/>
          </a:p>
          <a:p>
            <a:r>
              <a:rPr lang="es-ES" sz="3500" b="1" dirty="0" smtClean="0"/>
              <a:t>No </a:t>
            </a:r>
            <a:r>
              <a:rPr lang="es-ES" sz="3500" b="1" dirty="0"/>
              <a:t>hay cosa mejor para el hombre sino que coma y beba, y que su alma se alegre en su trabajo. También he visto que esto es de la mano de Dios. </a:t>
            </a:r>
            <a:r>
              <a:rPr lang="es-MX" sz="3500" b="1" dirty="0" smtClean="0">
                <a:solidFill>
                  <a:srgbClr val="FF0000"/>
                </a:solidFill>
              </a:rPr>
              <a:t>(Ecl.2:22-24)</a:t>
            </a:r>
          </a:p>
          <a:p>
            <a:r>
              <a:rPr lang="es-MX" sz="35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Busca primero el Reino de Dios… (Mateo 6:33) </a:t>
            </a:r>
            <a:endParaRPr lang="en-US" sz="35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093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1248" y="251143"/>
            <a:ext cx="10515600" cy="567563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III. Los Ídolos Modernos 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8056" y="1069848"/>
            <a:ext cx="11301984" cy="5440680"/>
          </a:xfrm>
        </p:spPr>
        <p:txBody>
          <a:bodyPr>
            <a:normAutofit/>
          </a:bodyPr>
          <a:lstStyle/>
          <a:p>
            <a:r>
              <a:rPr lang="es-MX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Deporte: </a:t>
            </a:r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Cambiamos a Dios por actividades deportivas de la familia o eventos deportivos</a:t>
            </a:r>
          </a:p>
          <a:p>
            <a:r>
              <a:rPr lang="es-ES" sz="3200" b="1" dirty="0" smtClean="0"/>
              <a:t>Todas las cosas me son lícitas, mas no todas convienen;</a:t>
            </a:r>
            <a:r>
              <a:rPr lang="es-ES" sz="3200" b="1" baseline="30000" dirty="0" smtClean="0"/>
              <a:t> </a:t>
            </a:r>
            <a:r>
              <a:rPr lang="es-ES" sz="3200" b="1" dirty="0" smtClean="0"/>
              <a:t>todas las cosas me son lícitas, mas yo no me dejaré dominar de ninguna. </a:t>
            </a:r>
            <a:r>
              <a:rPr lang="es-MX" sz="3200" b="1" dirty="0" smtClean="0">
                <a:solidFill>
                  <a:srgbClr val="FF0000"/>
                </a:solidFill>
              </a:rPr>
              <a:t>(1Cor.6:12)</a:t>
            </a:r>
            <a:endParaRPr lang="es-MX" sz="32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intelecto</a:t>
            </a:r>
            <a:r>
              <a:rPr lang="es-MX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Cambiamos a Dios por el intelecto humano</a:t>
            </a:r>
          </a:p>
          <a:p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 queremos probar todo a través de la ciencia y a veces a través de la </a:t>
            </a:r>
            <a:r>
              <a:rPr lang="es-MX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pseudo</a:t>
            </a:r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-ciencia</a:t>
            </a:r>
          </a:p>
          <a:p>
            <a:r>
              <a:rPr lang="es-ES" sz="3200" b="1" dirty="0"/>
              <a:t>Oh Timoteo, guarda lo que se te ha encomendado, evitando las profanas pláticas sobre cosas vanas, y los argumentos de la falsamente llamada </a:t>
            </a:r>
            <a:r>
              <a:rPr lang="es-ES" sz="3200" b="1" dirty="0" smtClean="0"/>
              <a:t>ciencia</a:t>
            </a:r>
            <a:r>
              <a:rPr lang="es-ES" sz="3200" b="1" dirty="0">
                <a:solidFill>
                  <a:srgbClr val="FF0000"/>
                </a:solidFill>
              </a:rPr>
              <a:t> </a:t>
            </a:r>
            <a:r>
              <a:rPr lang="es-ES" sz="3200" b="1" dirty="0" smtClean="0">
                <a:solidFill>
                  <a:srgbClr val="FF0000"/>
                </a:solidFill>
              </a:rPr>
              <a:t>(1Tim.6:20) (Heb.11:3)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687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1248" y="251143"/>
            <a:ext cx="10515600" cy="567563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III. Los Ídolos Modernos 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8056" y="1069848"/>
            <a:ext cx="11301984" cy="5440680"/>
          </a:xfrm>
        </p:spPr>
        <p:txBody>
          <a:bodyPr>
            <a:normAutofit fontScale="92500" lnSpcReduction="10000"/>
          </a:bodyPr>
          <a:lstStyle/>
          <a:p>
            <a:r>
              <a:rPr lang="es-MX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Uno Mismo:</a:t>
            </a:r>
            <a:r>
              <a:rPr lang="es-MX" sz="3200" b="1" dirty="0" smtClean="0"/>
              <a:t> Cambiamos a Dios por nuestros propios deseos </a:t>
            </a:r>
          </a:p>
          <a:p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 amamos mas a nosotros mismos que a Dios</a:t>
            </a:r>
            <a:r>
              <a:rPr lang="es-MX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(Mat.22:37)</a:t>
            </a:r>
          </a:p>
          <a:p>
            <a:r>
              <a:rPr lang="es-ES" sz="3200" b="1" dirty="0" smtClean="0"/>
              <a:t>Digo</a:t>
            </a:r>
            <a:r>
              <a:rPr lang="es-ES" sz="3200" b="1" dirty="0"/>
              <a:t>, pues: Andad en el Espíritu, y no satisfagáis los deseos de la carne. </a:t>
            </a:r>
            <a:r>
              <a:rPr lang="es-ES" sz="3200" b="1" dirty="0" smtClean="0"/>
              <a:t>Porque </a:t>
            </a:r>
            <a:r>
              <a:rPr lang="es-ES" sz="3200" b="1" dirty="0"/>
              <a:t>el deseo de la carne es contra el Espíritu, y el del Espíritu es contra la carne; y éstos se oponen entre sí, para que no hagáis lo que </a:t>
            </a:r>
            <a:r>
              <a:rPr lang="es-ES" sz="3200" b="1" dirty="0" smtClean="0"/>
              <a:t>quisiereis </a:t>
            </a:r>
            <a:r>
              <a:rPr lang="es-MX" sz="3200" b="1" dirty="0" smtClean="0">
                <a:solidFill>
                  <a:srgbClr val="FF0000"/>
                </a:solidFill>
              </a:rPr>
              <a:t>(Gal.5:16-17)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s-ES" sz="3200" b="1" dirty="0" smtClean="0"/>
              <a:t>Porque </a:t>
            </a:r>
            <a:r>
              <a:rPr lang="es-ES" sz="3200" b="1" dirty="0"/>
              <a:t>el que siembra para su carne, de la carne segará corrupción; mas el que siembra para el Espíritu, del Espíritu segará vida eterna. </a:t>
            </a:r>
            <a:r>
              <a:rPr lang="es-ES" sz="3200" b="1" dirty="0">
                <a:solidFill>
                  <a:srgbClr val="FF0000"/>
                </a:solidFill>
              </a:rPr>
              <a:t>(</a:t>
            </a:r>
            <a:r>
              <a:rPr lang="es-ES" sz="3200" b="1" dirty="0" smtClean="0">
                <a:solidFill>
                  <a:srgbClr val="FF0000"/>
                </a:solidFill>
              </a:rPr>
              <a:t>Gal.6:8)</a:t>
            </a:r>
          </a:p>
          <a:p>
            <a:r>
              <a:rPr lang="es-ES" sz="3200" b="1" dirty="0" smtClean="0"/>
              <a:t>Con </a:t>
            </a:r>
            <a:r>
              <a:rPr lang="es-ES" sz="3200" b="1" dirty="0"/>
              <a:t>Cristo estoy juntamente crucificado, y ya no vivo yo, mas vive Cristo en mí; y lo que ahora vivo en la carne, lo vivo en la fe del Hijo de Dios, el cual me amó y se entregó a sí mismo por mí.</a:t>
            </a:r>
            <a:r>
              <a:rPr lang="es-ES" sz="3200" b="1" dirty="0">
                <a:solidFill>
                  <a:srgbClr val="FF0000"/>
                </a:solidFill>
              </a:rPr>
              <a:t> </a:t>
            </a:r>
            <a:r>
              <a:rPr lang="es-MX" sz="3200" b="1" dirty="0" smtClean="0">
                <a:solidFill>
                  <a:srgbClr val="FF0000"/>
                </a:solidFill>
              </a:rPr>
              <a:t>(Gal.2:20)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699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994</Words>
  <Application>Microsoft Office PowerPoint</Application>
  <PresentationFormat>Panorámica</PresentationFormat>
  <Paragraphs>63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Aharoni</vt:lpstr>
      <vt:lpstr>Arial</vt:lpstr>
      <vt:lpstr>Calibri</vt:lpstr>
      <vt:lpstr>Calibri Light</vt:lpstr>
      <vt:lpstr>Tema de Office</vt:lpstr>
      <vt:lpstr>IDOLATRíA MODERNA </vt:lpstr>
      <vt:lpstr>Introducción </vt:lpstr>
      <vt:lpstr>I.  ¿Qué es Idolatría?</vt:lpstr>
      <vt:lpstr>I. ¿Qué es Idolatría?</vt:lpstr>
      <vt:lpstr>I. ¿Qué es Idolatría?</vt:lpstr>
      <vt:lpstr>II.  El Desarrollo de la Idolatría </vt:lpstr>
      <vt:lpstr>II. El Desarrollo de la Idolatría</vt:lpstr>
      <vt:lpstr>II. El Desarrollo de la Idolatría</vt:lpstr>
      <vt:lpstr>II. El Desarrollo de la Idolatría</vt:lpstr>
      <vt:lpstr>II. El Desarrollo de la Idolatría</vt:lpstr>
      <vt:lpstr>III.  Los ídolos Modernos</vt:lpstr>
      <vt:lpstr>III. Los Ídolos Modernos </vt:lpstr>
      <vt:lpstr>III. Los Ídolos Modernos </vt:lpstr>
      <vt:lpstr>III. Los Ídolos Modernos </vt:lpstr>
      <vt:lpstr>III. Los Ídolos Modernos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IDOLATRíA MODERNA</dc:title>
  <dc:creator>Cuenta Microsoft</dc:creator>
  <cp:lastModifiedBy>Cuenta Microsoft</cp:lastModifiedBy>
  <cp:revision>15</cp:revision>
  <dcterms:created xsi:type="dcterms:W3CDTF">2022-07-07T18:35:19Z</dcterms:created>
  <dcterms:modified xsi:type="dcterms:W3CDTF">2022-07-08T21:55:57Z</dcterms:modified>
</cp:coreProperties>
</file>